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8"/>
  </p:notesMasterIdLst>
  <p:handoutMasterIdLst>
    <p:handoutMasterId r:id="rId19"/>
  </p:handoutMasterIdLst>
  <p:sldIdLst>
    <p:sldId id="332" r:id="rId7"/>
    <p:sldId id="337" r:id="rId8"/>
    <p:sldId id="340" r:id="rId9"/>
    <p:sldId id="336" r:id="rId10"/>
    <p:sldId id="345" r:id="rId11"/>
    <p:sldId id="346" r:id="rId12"/>
    <p:sldId id="347" r:id="rId13"/>
    <p:sldId id="348" r:id="rId14"/>
    <p:sldId id="344" r:id="rId15"/>
    <p:sldId id="349" r:id="rId16"/>
    <p:sldId id="321"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B29347B4-D993-4DCE-BA79-F5ED0535AACF}">
          <p14:sldIdLst>
            <p14:sldId id="332"/>
            <p14:sldId id="337"/>
            <p14:sldId id="340"/>
            <p14:sldId id="336"/>
            <p14:sldId id="345"/>
            <p14:sldId id="346"/>
            <p14:sldId id="347"/>
            <p14:sldId id="348"/>
            <p14:sldId id="344"/>
            <p14:sldId id="349"/>
            <p14:sldId id="321"/>
          </p14:sldIdLst>
        </p14:section>
        <p14:section name="Untitled Section" id="{9AA1E88E-94C0-4F5F-B9A2-F7A6E7A42ED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197"/>
  </p:normalViewPr>
  <p:slideViewPr>
    <p:cSldViewPr snapToGrid="0">
      <p:cViewPr varScale="1">
        <p:scale>
          <a:sx n="48" d="100"/>
          <a:sy n="48" d="100"/>
        </p:scale>
        <p:origin x="666"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3/24/2021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3/24/2021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purpose of the project. Ask if any students know which sensor may be used. Some may suggest a sensor which can detect acceleration or movement. The sensor which measures acceleration is called an accelerometer. Students should think about how they can control sprites on a mobile phone – this also uses an accelerometer.</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940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the device will connect to the IoT. The sensor will be attached to the Arduino board which will then transmit the data either via </a:t>
            </a:r>
            <a:r>
              <a:rPr lang="en-US" dirty="0" err="1"/>
              <a:t>WiFi</a:t>
            </a:r>
            <a:r>
              <a:rPr lang="en-US" dirty="0"/>
              <a:t> or </a:t>
            </a:r>
            <a:r>
              <a:rPr lang="en-US" dirty="0" err="1"/>
              <a:t>aLoRa</a:t>
            </a:r>
            <a:r>
              <a:rPr lang="en-US" dirty="0"/>
              <a:t>. Highlight to students that 4g and 5g could also be used if they have a suitable board. This will then upload the data to the Arduino cloud and will be displayed in a custom dashboard. Students should then complete the IPO document.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45122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what acceleration is. Consider a car. Stress that velocity is not the same as speed. It is the change in velocity over a set period of time.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89415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an accelerometer  measures acceleration across three different axis. Discuss the formulae which learners may have come across in their Physics lessons. There is a good opportunity here for a cross-department project.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781465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think about when they ride their bike. They either pedal or brake to change acceleration.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69457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the accelerometer will take three different readings. These will be across the x, y and z axis.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435350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recommended that the device is fully tested prior to being attached to a bat. In order to attached it to a bat, it is recommended that the device </a:t>
            </a:r>
            <a:r>
              <a:rPr lang="en-GB"/>
              <a:t>is wrapped </a:t>
            </a:r>
            <a:r>
              <a:rPr lang="en-GB" dirty="0"/>
              <a:t>in packing foam to protect it. It should be attached to a part of the bat which won’t make contact with the ball. The sensor could be attached to the bat using cable ties and gaffer tape. It would be worth considering having the Arduino attached near the handle and then just the sensor at the end of the bat. More capable students could think about the impact on the measurements that having the sensor attached to different parts of the bat would have.</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4060139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68941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00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64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63823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8319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10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276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88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606948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2467243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4CE2B18A-796A-4591-9A94-604E26A980B9}"/>
              </a:ext>
            </a:extLst>
          </p:cNvPr>
          <p:cNvSpPr txBox="1">
            <a:spLocks noChangeArrowheads="1"/>
          </p:cNvSpPr>
          <p:nvPr userDrawn="1"/>
        </p:nvSpPr>
        <p:spPr bwMode="auto">
          <a:xfrm>
            <a:off x="500822" y="650001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00122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740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294142" y="6550819"/>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9" name="TextBox 20">
            <a:extLst>
              <a:ext uri="{FF2B5EF4-FFF2-40B4-BE49-F238E27FC236}">
                <a16:creationId xmlns:a16="http://schemas.microsoft.com/office/drawing/2014/main" id="{AD9EE1D9-3E39-4DF5-B670-E585B3B36660}"/>
              </a:ext>
            </a:extLst>
          </p:cNvPr>
          <p:cNvSpPr txBox="1">
            <a:spLocks noChangeArrowheads="1"/>
          </p:cNvSpPr>
          <p:nvPr userDrawn="1"/>
        </p:nvSpPr>
        <p:spPr bwMode="auto">
          <a:xfrm>
            <a:off x="530543" y="655081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29551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696814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81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49903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96392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36689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4083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26910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924541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170718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280453" y="6469662"/>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896DD602-53E7-4303-835B-87CA7F7CBA5E}"/>
              </a:ext>
            </a:extLst>
          </p:cNvPr>
          <p:cNvSpPr txBox="1">
            <a:spLocks noChangeArrowheads="1"/>
          </p:cNvSpPr>
          <p:nvPr userDrawn="1"/>
        </p:nvSpPr>
        <p:spPr bwMode="auto">
          <a:xfrm>
            <a:off x="492125" y="647263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2323412416"/>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hyperlink" Target="https://commons.wikimedia.org/wiki/File:Baseball_bat.svg"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commons.wikimedia.org/wiki/File:2009-03-26_White_car_SB_on_N_Gregson_St_in_Durham.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commons.wikimedia.org/wiki/File:PSM_V69_D481_Isaac_Newton.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Baseball bat metrics</a:t>
            </a:r>
          </a:p>
        </p:txBody>
      </p:sp>
      <p:sp>
        <p:nvSpPr>
          <p:cNvPr id="5" name="Text Placeholder 4">
            <a:extLst>
              <a:ext uri="{FF2B5EF4-FFF2-40B4-BE49-F238E27FC236}">
                <a16:creationId xmlns:a16="http://schemas.microsoft.com/office/drawing/2014/main" id="{E74D31A8-AF7F-4B9E-8555-2D52D0340405}"/>
              </a:ext>
            </a:extLst>
          </p:cNvPr>
          <p:cNvSpPr>
            <a:spLocks noGrp="1"/>
          </p:cNvSpPr>
          <p:nvPr>
            <p:ph type="body" sz="quarter" idx="14"/>
          </p:nvPr>
        </p:nvSpPr>
        <p:spPr>
          <a:xfrm>
            <a:off x="7426906" y="1314776"/>
            <a:ext cx="4268207" cy="289871"/>
          </a:xfrm>
        </p:spPr>
        <p:txBody>
          <a:bodyPr/>
          <a:lstStyle/>
          <a:p>
            <a:r>
              <a:rPr lang="en-GB" dirty="0"/>
              <a:t>Lesson 4</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87903"/>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7F92-FFE9-A240-9A7B-EDFFA52411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F6AB9DF-D79C-1D45-9246-E74592C766C1}"/>
              </a:ext>
            </a:extLst>
          </p:cNvPr>
          <p:cNvSpPr>
            <a:spLocks noGrp="1"/>
          </p:cNvSpPr>
          <p:nvPr>
            <p:ph idx="1"/>
          </p:nvPr>
        </p:nvSpPr>
        <p:spPr/>
        <p:txBody>
          <a:bodyPr/>
          <a:lstStyle/>
          <a:p>
            <a:r>
              <a:rPr lang="en-US" dirty="0"/>
              <a:t>The accelerometer measures acceleration across three different axis</a:t>
            </a:r>
          </a:p>
          <a:p>
            <a:r>
              <a:rPr lang="en-US" dirty="0"/>
              <a:t>The Arduino is capable of connecting to different forms or </a:t>
            </a:r>
            <a:r>
              <a:rPr lang="en-US" dirty="0" err="1"/>
              <a:t>wirelesss</a:t>
            </a:r>
            <a:r>
              <a:rPr lang="en-US" dirty="0"/>
              <a:t> network</a:t>
            </a:r>
          </a:p>
          <a:p>
            <a:r>
              <a:rPr lang="en-US" dirty="0"/>
              <a:t>The accelerometer uses electrodes to detect movement</a:t>
            </a:r>
          </a:p>
          <a:p>
            <a:endParaRPr lang="en-US" dirty="0"/>
          </a:p>
        </p:txBody>
      </p:sp>
    </p:spTree>
    <p:extLst>
      <p:ext uri="{BB962C8B-B14F-4D97-AF65-F5344CB8AC3E}">
        <p14:creationId xmlns:p14="http://schemas.microsoft.com/office/powerpoint/2010/main" val="11213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824412" y="1364248"/>
            <a:ext cx="10133095" cy="558487"/>
          </a:xfrm>
          <a:prstGeom prst="rect">
            <a:avLst/>
          </a:prstGeom>
        </p:spPr>
        <p:txBody>
          <a:bodyPr vert="horz" lIns="0" tIns="0" rIns="0" bIns="0" rtlCol="0" anchor="b">
            <a:noAutofit/>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GB" dirty="0"/>
              <a:t>Success criteria</a:t>
            </a:r>
            <a:br>
              <a:rPr lang="en-GB" dirty="0"/>
            </a:br>
            <a:br>
              <a:rPr lang="en-GB" dirty="0"/>
            </a:br>
            <a:endParaRPr lang="en-GB" dirty="0"/>
          </a:p>
        </p:txBody>
      </p:sp>
      <p:sp>
        <p:nvSpPr>
          <p:cNvPr id="6" name="TextBox 5">
            <a:extLst>
              <a:ext uri="{FF2B5EF4-FFF2-40B4-BE49-F238E27FC236}">
                <a16:creationId xmlns:a16="http://schemas.microsoft.com/office/drawing/2014/main" id="{AF46F156-4E77-47B0-B715-9F21DF101EEB}"/>
              </a:ext>
            </a:extLst>
          </p:cNvPr>
          <p:cNvSpPr txBox="1"/>
          <p:nvPr/>
        </p:nvSpPr>
        <p:spPr>
          <a:xfrm>
            <a:off x="526239" y="1364248"/>
            <a:ext cx="9119937" cy="1200329"/>
          </a:xfrm>
          <a:prstGeom prst="rect">
            <a:avLst/>
          </a:prstGeom>
          <a:noFill/>
        </p:spPr>
        <p:txBody>
          <a:bodyPr wrap="square" rtlCol="0">
            <a:spAutoFit/>
          </a:bodyPr>
          <a:lstStyle/>
          <a:p>
            <a:pPr marL="457200" indent="-457200">
              <a:buFont typeface="Arial" panose="020B0604020202020204" pitchFamily="34" charset="0"/>
              <a:buChar char="•"/>
            </a:pPr>
            <a:r>
              <a:rPr lang="en-GB" sz="2400" dirty="0"/>
              <a:t>Can be attached to a baseball bat securely </a:t>
            </a:r>
          </a:p>
          <a:p>
            <a:pPr marL="457200" indent="-457200">
              <a:buFont typeface="Arial" panose="020B0604020202020204" pitchFamily="34" charset="0"/>
              <a:buChar char="•"/>
            </a:pPr>
            <a:r>
              <a:rPr lang="en-GB" sz="2400" dirty="0"/>
              <a:t>Measures the movement of a baseball bat</a:t>
            </a:r>
          </a:p>
          <a:p>
            <a:pPr marL="457200" indent="-457200">
              <a:buFont typeface="Arial" panose="020B0604020202020204" pitchFamily="34" charset="0"/>
              <a:buChar char="•"/>
            </a:pPr>
            <a:r>
              <a:rPr lang="en-GB" sz="2400" dirty="0"/>
              <a:t>Records the data during a bat swing onto the Arduino IoT cloud</a:t>
            </a:r>
          </a:p>
        </p:txBody>
      </p:sp>
    </p:spTree>
    <p:extLst>
      <p:ext uri="{BB962C8B-B14F-4D97-AF65-F5344CB8AC3E}">
        <p14:creationId xmlns:p14="http://schemas.microsoft.com/office/powerpoint/2010/main" val="125985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271C4ABE-2280-484B-A979-58E7C01C2D11}"/>
              </a:ext>
            </a:extLst>
          </p:cNvPr>
          <p:cNvCxnSpPr>
            <a:cxnSpLocks/>
          </p:cNvCxnSpPr>
          <p:nvPr/>
        </p:nvCxnSpPr>
        <p:spPr>
          <a:xfrm flipV="1">
            <a:off x="4108512" y="1848923"/>
            <a:ext cx="1357555" cy="1054272"/>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42B2C1-BB98-43D8-93B0-E5050B3ED75B}"/>
              </a:ext>
            </a:extLst>
          </p:cNvPr>
          <p:cNvCxnSpPr/>
          <p:nvPr/>
        </p:nvCxnSpPr>
        <p:spPr>
          <a:xfrm>
            <a:off x="7253768" y="1226716"/>
            <a:ext cx="2275243" cy="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989D3F-18DD-443C-95E2-FFF6CA9F0A2C}"/>
              </a:ext>
            </a:extLst>
          </p:cNvPr>
          <p:cNvSpPr/>
          <p:nvPr/>
        </p:nvSpPr>
        <p:spPr>
          <a:xfrm>
            <a:off x="2550469" y="4284282"/>
            <a:ext cx="1190467" cy="48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NODE</a:t>
            </a:r>
          </a:p>
        </p:txBody>
      </p:sp>
      <p:sp>
        <p:nvSpPr>
          <p:cNvPr id="39" name="Rectangle 38">
            <a:extLst>
              <a:ext uri="{FF2B5EF4-FFF2-40B4-BE49-F238E27FC236}">
                <a16:creationId xmlns:a16="http://schemas.microsoft.com/office/drawing/2014/main" id="{FA114B76-DF86-4204-BE35-16105091EAA3}"/>
              </a:ext>
            </a:extLst>
          </p:cNvPr>
          <p:cNvSpPr/>
          <p:nvPr/>
        </p:nvSpPr>
        <p:spPr>
          <a:xfrm>
            <a:off x="5400431" y="2251496"/>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GATEWAY</a:t>
            </a:r>
          </a:p>
          <a:p>
            <a:pPr algn="ctr"/>
            <a:r>
              <a:rPr lang="en-GB" dirty="0"/>
              <a:t>(to the internet)</a:t>
            </a:r>
          </a:p>
        </p:txBody>
      </p:sp>
      <p:sp>
        <p:nvSpPr>
          <p:cNvPr id="40" name="Rectangle 39">
            <a:extLst>
              <a:ext uri="{FF2B5EF4-FFF2-40B4-BE49-F238E27FC236}">
                <a16:creationId xmlns:a16="http://schemas.microsoft.com/office/drawing/2014/main" id="{877B28AA-EAE5-47F1-8905-C0D9CC2BB578}"/>
              </a:ext>
            </a:extLst>
          </p:cNvPr>
          <p:cNvSpPr/>
          <p:nvPr/>
        </p:nvSpPr>
        <p:spPr>
          <a:xfrm>
            <a:off x="7544165" y="1978270"/>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Arduino Cloud</a:t>
            </a:r>
          </a:p>
        </p:txBody>
      </p:sp>
      <p:sp>
        <p:nvSpPr>
          <p:cNvPr id="41" name="TextBox 40">
            <a:extLst>
              <a:ext uri="{FF2B5EF4-FFF2-40B4-BE49-F238E27FC236}">
                <a16:creationId xmlns:a16="http://schemas.microsoft.com/office/drawing/2014/main" id="{ED2B565E-BA9F-44DD-97EF-D81C2BB9F5CB}"/>
              </a:ext>
            </a:extLst>
          </p:cNvPr>
          <p:cNvSpPr txBox="1"/>
          <p:nvPr/>
        </p:nvSpPr>
        <p:spPr>
          <a:xfrm>
            <a:off x="3433439" y="1084477"/>
            <a:ext cx="1493793" cy="954107"/>
          </a:xfrm>
          <a:prstGeom prst="rect">
            <a:avLst/>
          </a:prstGeom>
          <a:noFill/>
        </p:spPr>
        <p:txBody>
          <a:bodyPr wrap="square" rtlCol="0">
            <a:spAutoFit/>
          </a:bodyPr>
          <a:lstStyle/>
          <a:p>
            <a:r>
              <a:rPr lang="en-GB" b="1" dirty="0"/>
              <a:t>3/4/5G </a:t>
            </a:r>
          </a:p>
          <a:p>
            <a:r>
              <a:rPr lang="en-GB" b="1" dirty="0" err="1"/>
              <a:t>WiFi</a:t>
            </a:r>
            <a:endParaRPr lang="en-GB" b="1" dirty="0"/>
          </a:p>
          <a:p>
            <a:r>
              <a:rPr lang="en-GB" b="1" dirty="0" err="1"/>
              <a:t>LoRa</a:t>
            </a:r>
            <a:endParaRPr lang="en-GB" b="1" dirty="0"/>
          </a:p>
          <a:p>
            <a:r>
              <a:rPr lang="en-GB" b="1" dirty="0" err="1"/>
              <a:t>Sigfox</a:t>
            </a:r>
            <a:endParaRPr lang="en-GB" b="1" dirty="0"/>
          </a:p>
        </p:txBody>
      </p:sp>
      <p:sp>
        <p:nvSpPr>
          <p:cNvPr id="42" name="Rectangle 41">
            <a:extLst>
              <a:ext uri="{FF2B5EF4-FFF2-40B4-BE49-F238E27FC236}">
                <a16:creationId xmlns:a16="http://schemas.microsoft.com/office/drawing/2014/main" id="{CFAAE65E-573B-49EE-BAF4-DE523DAD8522}"/>
              </a:ext>
            </a:extLst>
          </p:cNvPr>
          <p:cNvSpPr/>
          <p:nvPr/>
        </p:nvSpPr>
        <p:spPr>
          <a:xfrm>
            <a:off x="372979" y="60157"/>
            <a:ext cx="6880789" cy="5823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B1068EC-E8B9-4486-BBE9-4A0B9A7E1B73}"/>
              </a:ext>
            </a:extLst>
          </p:cNvPr>
          <p:cNvSpPr txBox="1"/>
          <p:nvPr/>
        </p:nvSpPr>
        <p:spPr>
          <a:xfrm>
            <a:off x="4108512" y="1446428"/>
            <a:ext cx="1493793" cy="307777"/>
          </a:xfrm>
          <a:prstGeom prst="rect">
            <a:avLst/>
          </a:prstGeom>
          <a:noFill/>
        </p:spPr>
        <p:txBody>
          <a:bodyPr wrap="square" rtlCol="0">
            <a:spAutoFit/>
          </a:bodyPr>
          <a:lstStyle/>
          <a:p>
            <a:r>
              <a:rPr lang="en-GB" b="1" dirty="0"/>
              <a:t>Long range</a:t>
            </a:r>
          </a:p>
        </p:txBody>
      </p:sp>
      <p:pic>
        <p:nvPicPr>
          <p:cNvPr id="44" name="Picture 2" descr="Image result for PC">
            <a:extLst>
              <a:ext uri="{FF2B5EF4-FFF2-40B4-BE49-F238E27FC236}">
                <a16:creationId xmlns:a16="http://schemas.microsoft.com/office/drawing/2014/main" id="{5461FBEE-F093-4106-AB78-DB106961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6979" y="482417"/>
            <a:ext cx="2347244" cy="15641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router">
            <a:extLst>
              <a:ext uri="{FF2B5EF4-FFF2-40B4-BE49-F238E27FC236}">
                <a16:creationId xmlns:a16="http://schemas.microsoft.com/office/drawing/2014/main" id="{8D90B266-0EA3-46F9-A0A5-DB7758918C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084" y="102824"/>
            <a:ext cx="4039034" cy="219622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04B1F655-9D31-40D5-AB8A-7F643FCAF459}"/>
              </a:ext>
            </a:extLst>
          </p:cNvPr>
          <p:cNvSpPr txBox="1"/>
          <p:nvPr/>
        </p:nvSpPr>
        <p:spPr>
          <a:xfrm>
            <a:off x="7387152" y="2727366"/>
            <a:ext cx="3899067" cy="3785652"/>
          </a:xfrm>
          <a:prstGeom prst="rect">
            <a:avLst/>
          </a:prstGeom>
          <a:noFill/>
        </p:spPr>
        <p:txBody>
          <a:bodyPr wrap="square" rtlCol="0">
            <a:spAutoFit/>
          </a:bodyPr>
          <a:lstStyle/>
          <a:p>
            <a:r>
              <a:rPr lang="en-GB" sz="2400" b="1" dirty="0"/>
              <a:t>Process:</a:t>
            </a:r>
          </a:p>
          <a:p>
            <a:pPr marL="285750" indent="-285750">
              <a:buFont typeface="Arial" panose="020B0604020202020204" pitchFamily="34" charset="0"/>
              <a:buChar char="•"/>
            </a:pPr>
            <a:r>
              <a:rPr lang="en-GB" sz="2400" dirty="0"/>
              <a:t>Node transmits to gateway over a long range using 3G (mobile network) or </a:t>
            </a:r>
            <a:r>
              <a:rPr lang="en-GB" sz="2400" dirty="0" err="1"/>
              <a:t>LoRa</a:t>
            </a:r>
            <a:r>
              <a:rPr lang="en-GB" sz="2400" dirty="0"/>
              <a:t>/</a:t>
            </a:r>
            <a:r>
              <a:rPr lang="en-GB" sz="2400" dirty="0" err="1"/>
              <a:t>SigFox</a:t>
            </a:r>
            <a:endParaRPr lang="en-GB" sz="2400" dirty="0"/>
          </a:p>
          <a:p>
            <a:pPr marL="285750" indent="-285750">
              <a:buFont typeface="Arial" panose="020B0604020202020204" pitchFamily="34" charset="0"/>
              <a:buChar char="•"/>
            </a:pPr>
            <a:r>
              <a:rPr lang="en-GB" sz="2400" dirty="0"/>
              <a:t>Gateway receives data and then transmits it to the internet </a:t>
            </a:r>
          </a:p>
          <a:p>
            <a:pPr marL="285750" indent="-285750">
              <a:buFont typeface="Arial" panose="020B0604020202020204" pitchFamily="34" charset="0"/>
              <a:buChar char="•"/>
            </a:pPr>
            <a:r>
              <a:rPr lang="en-GB" sz="2400" dirty="0"/>
              <a:t>Live data is viewable on the IoT Dashboard</a:t>
            </a:r>
          </a:p>
        </p:txBody>
      </p:sp>
      <p:grpSp>
        <p:nvGrpSpPr>
          <p:cNvPr id="47" name="Group 46">
            <a:extLst>
              <a:ext uri="{FF2B5EF4-FFF2-40B4-BE49-F238E27FC236}">
                <a16:creationId xmlns:a16="http://schemas.microsoft.com/office/drawing/2014/main" id="{1B309368-5EBB-46FD-A11D-C3D300EA893D}"/>
              </a:ext>
            </a:extLst>
          </p:cNvPr>
          <p:cNvGrpSpPr/>
          <p:nvPr/>
        </p:nvGrpSpPr>
        <p:grpSpPr>
          <a:xfrm>
            <a:off x="7741955" y="861518"/>
            <a:ext cx="1298867" cy="1114295"/>
            <a:chOff x="7765339" y="1812748"/>
            <a:chExt cx="1470109" cy="1261203"/>
          </a:xfrm>
        </p:grpSpPr>
        <p:sp>
          <p:nvSpPr>
            <p:cNvPr id="48" name="Oval 47">
              <a:extLst>
                <a:ext uri="{FF2B5EF4-FFF2-40B4-BE49-F238E27FC236}">
                  <a16:creationId xmlns:a16="http://schemas.microsoft.com/office/drawing/2014/main" id="{5D70A6A3-F953-4045-A703-63616C09B954}"/>
                </a:ext>
              </a:extLst>
            </p:cNvPr>
            <p:cNvSpPr/>
            <p:nvPr/>
          </p:nvSpPr>
          <p:spPr>
            <a:xfrm>
              <a:off x="7765339" y="2225839"/>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1205C29F-5BDC-4D1A-8DE0-E32E8CBDB0D6}"/>
                </a:ext>
              </a:extLst>
            </p:cNvPr>
            <p:cNvSpPr/>
            <p:nvPr/>
          </p:nvSpPr>
          <p:spPr>
            <a:xfrm>
              <a:off x="8034764" y="1812748"/>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096B01B6-3683-46E2-9525-87E3AF6F4354}"/>
                </a:ext>
              </a:extLst>
            </p:cNvPr>
            <p:cNvSpPr/>
            <p:nvPr/>
          </p:nvSpPr>
          <p:spPr>
            <a:xfrm>
              <a:off x="8138976" y="2412444"/>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Oval 50">
              <a:extLst>
                <a:ext uri="{FF2B5EF4-FFF2-40B4-BE49-F238E27FC236}">
                  <a16:creationId xmlns:a16="http://schemas.microsoft.com/office/drawing/2014/main" id="{8503549C-176D-4D7F-9BEA-762B85792887}"/>
                </a:ext>
              </a:extLst>
            </p:cNvPr>
            <p:cNvSpPr/>
            <p:nvPr/>
          </p:nvSpPr>
          <p:spPr>
            <a:xfrm>
              <a:off x="8458223" y="1915581"/>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2B30D7D6-EB03-418E-BCC1-845D2F62EF7D}"/>
                </a:ext>
              </a:extLst>
            </p:cNvPr>
            <p:cNvSpPr/>
            <p:nvPr/>
          </p:nvSpPr>
          <p:spPr>
            <a:xfrm>
              <a:off x="8573941" y="2285997"/>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A picture containing ball, player, holding, knife&#10;&#10;Description automatically generated">
            <a:extLst>
              <a:ext uri="{FF2B5EF4-FFF2-40B4-BE49-F238E27FC236}">
                <a16:creationId xmlns:a16="http://schemas.microsoft.com/office/drawing/2014/main" id="{BD04E313-C405-3644-B829-F27D3FA9476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26667" y="1864095"/>
            <a:ext cx="1992205" cy="2142876"/>
          </a:xfrm>
          <a:prstGeom prst="rect">
            <a:avLst/>
          </a:prstGeom>
        </p:spPr>
      </p:pic>
      <p:sp>
        <p:nvSpPr>
          <p:cNvPr id="53" name="Rectangle 52">
            <a:extLst>
              <a:ext uri="{FF2B5EF4-FFF2-40B4-BE49-F238E27FC236}">
                <a16:creationId xmlns:a16="http://schemas.microsoft.com/office/drawing/2014/main" id="{D859BC77-31DB-8C48-BE32-E53B55FFB957}"/>
              </a:ext>
            </a:extLst>
          </p:cNvPr>
          <p:cNvSpPr/>
          <p:nvPr/>
        </p:nvSpPr>
        <p:spPr>
          <a:xfrm>
            <a:off x="10099923" y="2038584"/>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Dashboard</a:t>
            </a:r>
          </a:p>
        </p:txBody>
      </p:sp>
      <p:pic>
        <p:nvPicPr>
          <p:cNvPr id="54" name="Picture 53" descr="A circuit board&#10;&#10;Description automatically generated">
            <a:extLst>
              <a:ext uri="{FF2B5EF4-FFF2-40B4-BE49-F238E27FC236}">
                <a16:creationId xmlns:a16="http://schemas.microsoft.com/office/drawing/2014/main" id="{03C81CA5-1A09-B34D-BD6A-8095CCF1B31C}"/>
              </a:ext>
            </a:extLst>
          </p:cNvPr>
          <p:cNvPicPr/>
          <p:nvPr/>
        </p:nvPicPr>
        <p:blipFill>
          <a:blip r:embed="rId7"/>
          <a:stretch>
            <a:fillRect/>
          </a:stretch>
        </p:blipFill>
        <p:spPr>
          <a:xfrm rot="18932704">
            <a:off x="3192238" y="2564360"/>
            <a:ext cx="1117577" cy="1713166"/>
          </a:xfrm>
          <a:prstGeom prst="rect">
            <a:avLst/>
          </a:prstGeom>
        </p:spPr>
      </p:pic>
    </p:spTree>
    <p:extLst>
      <p:ext uri="{BB962C8B-B14F-4D97-AF65-F5344CB8AC3E}">
        <p14:creationId xmlns:p14="http://schemas.microsoft.com/office/powerpoint/2010/main" val="347602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Sensing acceleration</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p:txBody>
          <a:bodyPr/>
          <a:lstStyle/>
          <a:p>
            <a:r>
              <a:rPr lang="en-GB" dirty="0">
                <a:solidFill>
                  <a:schemeClr val="tx1"/>
                </a:solidFill>
              </a:rPr>
              <a:t>Acceleration is defined as the change in velocity over a period of time</a:t>
            </a:r>
          </a:p>
          <a:p>
            <a:r>
              <a:rPr lang="en-GB" dirty="0">
                <a:solidFill>
                  <a:schemeClr val="tx1"/>
                </a:solidFill>
              </a:rPr>
              <a:t>Velocity is not the same as speed</a:t>
            </a:r>
          </a:p>
          <a:p>
            <a:r>
              <a:rPr lang="en-GB" dirty="0">
                <a:solidFill>
                  <a:schemeClr val="tx1"/>
                </a:solidFill>
              </a:rPr>
              <a:t>Velocity has a direction: 25 kilometres per hour (kph) is a speed whereas 25kph east is a velocity</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dirty="0">
                <a:solidFill>
                  <a:schemeClr val="tx1"/>
                </a:solidFill>
              </a:rPr>
              <a:t>Imagine a car: the faster the change in velocity, the quicker its acceleration</a:t>
            </a:r>
          </a:p>
          <a:p>
            <a:endParaRPr lang="en-GB" dirty="0">
              <a:solidFill>
                <a:schemeClr val="tx1"/>
              </a:solidFill>
            </a:endParaRPr>
          </a:p>
          <a:p>
            <a:endParaRPr lang="en-GB" dirty="0">
              <a:solidFill>
                <a:schemeClr val="tx1"/>
              </a:solidFill>
            </a:endParaRPr>
          </a:p>
        </p:txBody>
      </p:sp>
      <p:pic>
        <p:nvPicPr>
          <p:cNvPr id="5" name="Picture 4">
            <a:extLst>
              <a:ext uri="{FF2B5EF4-FFF2-40B4-BE49-F238E27FC236}">
                <a16:creationId xmlns:a16="http://schemas.microsoft.com/office/drawing/2014/main" id="{F2FBB578-9350-49A9-8258-3508B7FC66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4875" y="3041985"/>
            <a:ext cx="2784809" cy="1856257"/>
          </a:xfrm>
          <a:prstGeom prst="rect">
            <a:avLst/>
          </a:prstGeom>
        </p:spPr>
      </p:pic>
      <p:sp>
        <p:nvSpPr>
          <p:cNvPr id="7" name="Arrow: Right 6">
            <a:extLst>
              <a:ext uri="{FF2B5EF4-FFF2-40B4-BE49-F238E27FC236}">
                <a16:creationId xmlns:a16="http://schemas.microsoft.com/office/drawing/2014/main" id="{1795E7AE-91E2-4180-BB87-BCD074B95C32}"/>
              </a:ext>
            </a:extLst>
          </p:cNvPr>
          <p:cNvSpPr/>
          <p:nvPr/>
        </p:nvSpPr>
        <p:spPr>
          <a:xfrm>
            <a:off x="3948865" y="3535386"/>
            <a:ext cx="5314950" cy="7429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46964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Acceleration and 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6" y="1237785"/>
            <a:ext cx="6357854" cy="4595203"/>
          </a:xfrm>
        </p:spPr>
        <p:txBody>
          <a:bodyPr/>
          <a:lstStyle/>
          <a:p>
            <a:pPr>
              <a:spcBef>
                <a:spcPts val="1200"/>
              </a:spcBef>
            </a:pPr>
            <a:r>
              <a:rPr lang="en-GB" dirty="0">
                <a:solidFill>
                  <a:schemeClr val="tx1"/>
                </a:solidFill>
              </a:rPr>
              <a:t>An accelerometer measures changes in acceleration</a:t>
            </a:r>
          </a:p>
          <a:p>
            <a:pPr>
              <a:spcBef>
                <a:spcPts val="1200"/>
              </a:spcBef>
            </a:pPr>
            <a:r>
              <a:rPr lang="en-GB" dirty="0">
                <a:solidFill>
                  <a:schemeClr val="tx1"/>
                </a:solidFill>
              </a:rPr>
              <a:t>Acceleration is calculated using Newton’s classic equation </a:t>
            </a:r>
          </a:p>
          <a:p>
            <a:pPr lvl="1">
              <a:spcBef>
                <a:spcPts val="1200"/>
              </a:spcBef>
              <a:buFont typeface="Arial" panose="020B0604020202020204" pitchFamily="34" charset="0"/>
              <a:buChar char="•"/>
            </a:pPr>
            <a:r>
              <a:rPr lang="en-GB" sz="2400" b="1" dirty="0">
                <a:solidFill>
                  <a:schemeClr val="tx1"/>
                </a:solidFill>
              </a:rPr>
              <a:t>Force = mass x acceleration</a:t>
            </a:r>
          </a:p>
          <a:p>
            <a:pPr>
              <a:spcBef>
                <a:spcPts val="1200"/>
              </a:spcBef>
            </a:pPr>
            <a:r>
              <a:rPr lang="en-GB" dirty="0">
                <a:solidFill>
                  <a:schemeClr val="tx1"/>
                </a:solidFill>
              </a:rPr>
              <a:t>Therefore acceleration = force / mass</a:t>
            </a:r>
            <a:endParaRPr lang="en-GB" b="1" dirty="0">
              <a:solidFill>
                <a:schemeClr val="tx1"/>
              </a:solidFill>
            </a:endParaRPr>
          </a:p>
        </p:txBody>
      </p:sp>
      <p:pic>
        <p:nvPicPr>
          <p:cNvPr id="8" name="Picture 7" descr="A close up of a person&#10;&#10;Description automatically generated">
            <a:extLst>
              <a:ext uri="{FF2B5EF4-FFF2-40B4-BE49-F238E27FC236}">
                <a16:creationId xmlns:a16="http://schemas.microsoft.com/office/drawing/2014/main" id="{EF599C10-AA3E-4B77-B0D3-67D7926F853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29444" y="1237785"/>
            <a:ext cx="2851657" cy="3810000"/>
          </a:xfrm>
          <a:prstGeom prst="rect">
            <a:avLst/>
          </a:prstGeom>
        </p:spPr>
      </p:pic>
    </p:spTree>
    <p:extLst>
      <p:ext uri="{BB962C8B-B14F-4D97-AF65-F5344CB8AC3E}">
        <p14:creationId xmlns:p14="http://schemas.microsoft.com/office/powerpoint/2010/main" val="123648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Acceleration and 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6" y="1237785"/>
            <a:ext cx="6357854" cy="4595203"/>
          </a:xfrm>
        </p:spPr>
        <p:txBody>
          <a:bodyPr/>
          <a:lstStyle/>
          <a:p>
            <a:pPr>
              <a:spcBef>
                <a:spcPts val="1200"/>
              </a:spcBef>
            </a:pPr>
            <a:r>
              <a:rPr lang="en-GB" b="1" dirty="0">
                <a:solidFill>
                  <a:schemeClr val="tx1"/>
                </a:solidFill>
              </a:rPr>
              <a:t>Acceleration = force / mass</a:t>
            </a:r>
          </a:p>
          <a:p>
            <a:pPr>
              <a:spcBef>
                <a:spcPts val="1200"/>
              </a:spcBef>
            </a:pPr>
            <a:r>
              <a:rPr lang="en-GB" dirty="0">
                <a:solidFill>
                  <a:schemeClr val="tx1"/>
                </a:solidFill>
              </a:rPr>
              <a:t>Consider riding your bike, as you ride your bike, the mass does not change</a:t>
            </a:r>
          </a:p>
          <a:p>
            <a:pPr>
              <a:spcBef>
                <a:spcPts val="1200"/>
              </a:spcBef>
            </a:pPr>
            <a:r>
              <a:rPr lang="en-GB" dirty="0">
                <a:solidFill>
                  <a:schemeClr val="tx1"/>
                </a:solidFill>
              </a:rPr>
              <a:t>However as you speed up, slow down, turn and brake the force will change</a:t>
            </a:r>
          </a:p>
          <a:p>
            <a:pPr>
              <a:spcBef>
                <a:spcPts val="1200"/>
              </a:spcBef>
            </a:pPr>
            <a:r>
              <a:rPr lang="en-GB" dirty="0">
                <a:solidFill>
                  <a:schemeClr val="tx1"/>
                </a:solidFill>
              </a:rPr>
              <a:t>Therefore the new acceleration can be calculated</a:t>
            </a:r>
          </a:p>
        </p:txBody>
      </p:sp>
      <p:pic>
        <p:nvPicPr>
          <p:cNvPr id="4" name="Picture 3">
            <a:extLst>
              <a:ext uri="{FF2B5EF4-FFF2-40B4-BE49-F238E27FC236}">
                <a16:creationId xmlns:a16="http://schemas.microsoft.com/office/drawing/2014/main" id="{06B31FA3-49EE-4178-8B64-E3E9D9204B64}"/>
              </a:ext>
            </a:extLst>
          </p:cNvPr>
          <p:cNvPicPr>
            <a:picLocks noChangeAspect="1"/>
          </p:cNvPicPr>
          <p:nvPr/>
        </p:nvPicPr>
        <p:blipFill>
          <a:blip r:embed="rId3"/>
          <a:stretch>
            <a:fillRect/>
          </a:stretch>
        </p:blipFill>
        <p:spPr>
          <a:xfrm>
            <a:off x="7673962" y="1806358"/>
            <a:ext cx="4025912" cy="3565632"/>
          </a:xfrm>
          <a:prstGeom prst="rect">
            <a:avLst/>
          </a:prstGeom>
        </p:spPr>
      </p:pic>
    </p:spTree>
    <p:extLst>
      <p:ext uri="{BB962C8B-B14F-4D97-AF65-F5344CB8AC3E}">
        <p14:creationId xmlns:p14="http://schemas.microsoft.com/office/powerpoint/2010/main" val="37059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5" y="1205888"/>
            <a:ext cx="7801270" cy="4595203"/>
          </a:xfrm>
        </p:spPr>
        <p:txBody>
          <a:bodyPr/>
          <a:lstStyle/>
          <a:p>
            <a:pPr marL="457200" indent="-457200">
              <a:spcBef>
                <a:spcPts val="1200"/>
              </a:spcBef>
              <a:buFont typeface="+mj-lt"/>
              <a:buAutoNum type="arabicPeriod"/>
            </a:pPr>
            <a:r>
              <a:rPr lang="en-GB" dirty="0">
                <a:solidFill>
                  <a:schemeClr val="tx1"/>
                </a:solidFill>
              </a:rPr>
              <a:t>The three-axis accelerometer contains a tiny electrode that moves whenever the sensor is moved</a:t>
            </a:r>
          </a:p>
          <a:p>
            <a:pPr marL="457200" indent="-457200">
              <a:spcBef>
                <a:spcPts val="1200"/>
              </a:spcBef>
              <a:buFont typeface="+mj-lt"/>
              <a:buAutoNum type="arabicPeriod"/>
            </a:pPr>
            <a:r>
              <a:rPr lang="en-GB" dirty="0">
                <a:solidFill>
                  <a:schemeClr val="tx1"/>
                </a:solidFill>
              </a:rPr>
              <a:t>If the force is enough the electrode makes contact with other electrodes</a:t>
            </a:r>
          </a:p>
          <a:p>
            <a:pPr marL="457200" indent="-457200">
              <a:spcBef>
                <a:spcPts val="1200"/>
              </a:spcBef>
              <a:buFont typeface="+mj-lt"/>
              <a:buAutoNum type="arabicPeriod"/>
            </a:pPr>
            <a:r>
              <a:rPr lang="en-GB" dirty="0">
                <a:solidFill>
                  <a:schemeClr val="tx1"/>
                </a:solidFill>
              </a:rPr>
              <a:t>This contact makes a circuit and a digital signal is then sent back to the program</a:t>
            </a:r>
          </a:p>
          <a:p>
            <a:pPr marL="457200" indent="-457200">
              <a:spcBef>
                <a:spcPts val="1200"/>
              </a:spcBef>
              <a:buFont typeface="+mj-lt"/>
              <a:buAutoNum type="arabicPeriod"/>
            </a:pPr>
            <a:r>
              <a:rPr lang="en-GB" dirty="0">
                <a:solidFill>
                  <a:schemeClr val="tx1"/>
                </a:solidFill>
              </a:rPr>
              <a:t>This digital signal is processed and interpreted to establish the amount of acceleration</a:t>
            </a:r>
          </a:p>
          <a:p>
            <a:endParaRPr lang="en-GB" dirty="0">
              <a:solidFill>
                <a:schemeClr val="tx1"/>
              </a:solidFill>
            </a:endParaRPr>
          </a:p>
          <a:p>
            <a:endParaRPr lang="en-GB" dirty="0">
              <a:solidFill>
                <a:schemeClr val="tx1"/>
              </a:solidFill>
            </a:endParaRPr>
          </a:p>
        </p:txBody>
      </p:sp>
      <p:sp>
        <p:nvSpPr>
          <p:cNvPr id="4" name="Rectangle 3">
            <a:extLst>
              <a:ext uri="{FF2B5EF4-FFF2-40B4-BE49-F238E27FC236}">
                <a16:creationId xmlns:a16="http://schemas.microsoft.com/office/drawing/2014/main" id="{DB4AA61A-4032-4149-9ECB-F42A15A70395}"/>
              </a:ext>
            </a:extLst>
          </p:cNvPr>
          <p:cNvSpPr/>
          <p:nvPr/>
        </p:nvSpPr>
        <p:spPr>
          <a:xfrm>
            <a:off x="9110308" y="1072923"/>
            <a:ext cx="208547" cy="49249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E14F53D-0A21-4523-AF54-F890D4E70B65}"/>
              </a:ext>
            </a:extLst>
          </p:cNvPr>
          <p:cNvSpPr/>
          <p:nvPr/>
        </p:nvSpPr>
        <p:spPr>
          <a:xfrm>
            <a:off x="10258925" y="1072923"/>
            <a:ext cx="208547" cy="49249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rapezoid 7">
            <a:extLst>
              <a:ext uri="{FF2B5EF4-FFF2-40B4-BE49-F238E27FC236}">
                <a16:creationId xmlns:a16="http://schemas.microsoft.com/office/drawing/2014/main" id="{DFB8B53F-F9A6-48A8-90B5-87B5CB7ADA42}"/>
              </a:ext>
            </a:extLst>
          </p:cNvPr>
          <p:cNvSpPr/>
          <p:nvPr/>
        </p:nvSpPr>
        <p:spPr>
          <a:xfrm rot="10800000">
            <a:off x="9344524" y="3735913"/>
            <a:ext cx="882316" cy="2261936"/>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2943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grpId="0"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B248-7BC6-4C2A-A1A9-477A67714CAB}"/>
              </a:ext>
            </a:extLst>
          </p:cNvPr>
          <p:cNvSpPr>
            <a:spLocks noGrp="1"/>
          </p:cNvSpPr>
          <p:nvPr>
            <p:ph type="title"/>
          </p:nvPr>
        </p:nvSpPr>
        <p:spPr/>
        <p:txBody>
          <a:bodyPr/>
          <a:lstStyle/>
          <a:p>
            <a:r>
              <a:rPr lang="en-GB" dirty="0"/>
              <a:t>Three axes – </a:t>
            </a:r>
            <a:r>
              <a:rPr lang="en-GB" i="1" dirty="0"/>
              <a:t>x</a:t>
            </a:r>
            <a:r>
              <a:rPr lang="en-GB" dirty="0"/>
              <a:t>, </a:t>
            </a:r>
            <a:r>
              <a:rPr lang="en-GB" i="1" dirty="0"/>
              <a:t>y</a:t>
            </a:r>
            <a:r>
              <a:rPr lang="en-GB" dirty="0"/>
              <a:t> and </a:t>
            </a:r>
            <a:r>
              <a:rPr lang="en-GB" i="1" dirty="0"/>
              <a:t>z</a:t>
            </a:r>
            <a:endParaRPr lang="en-GB" dirty="0"/>
          </a:p>
        </p:txBody>
      </p:sp>
      <p:sp>
        <p:nvSpPr>
          <p:cNvPr id="3" name="Content Placeholder 2">
            <a:extLst>
              <a:ext uri="{FF2B5EF4-FFF2-40B4-BE49-F238E27FC236}">
                <a16:creationId xmlns:a16="http://schemas.microsoft.com/office/drawing/2014/main" id="{1AAA5C79-97CD-49E0-A627-39899C894F77}"/>
              </a:ext>
            </a:extLst>
          </p:cNvPr>
          <p:cNvSpPr>
            <a:spLocks noGrp="1"/>
          </p:cNvSpPr>
          <p:nvPr>
            <p:ph idx="1"/>
          </p:nvPr>
        </p:nvSpPr>
        <p:spPr>
          <a:xfrm>
            <a:off x="492126" y="1237785"/>
            <a:ext cx="6801810" cy="4595203"/>
          </a:xfrm>
        </p:spPr>
        <p:txBody>
          <a:bodyPr/>
          <a:lstStyle/>
          <a:p>
            <a:pPr>
              <a:spcBef>
                <a:spcPts val="1200"/>
              </a:spcBef>
            </a:pPr>
            <a:r>
              <a:rPr lang="en-GB" dirty="0">
                <a:solidFill>
                  <a:schemeClr val="tx1"/>
                </a:solidFill>
              </a:rPr>
              <a:t>Think about an Aeroplane – it can move:</a:t>
            </a:r>
          </a:p>
          <a:p>
            <a:pPr lvl="1">
              <a:spcBef>
                <a:spcPts val="1200"/>
              </a:spcBef>
            </a:pPr>
            <a:r>
              <a:rPr lang="en-GB" sz="2400" dirty="0">
                <a:solidFill>
                  <a:schemeClr val="tx1"/>
                </a:solidFill>
              </a:rPr>
              <a:t>Up and down</a:t>
            </a:r>
          </a:p>
          <a:p>
            <a:pPr lvl="1">
              <a:spcBef>
                <a:spcPts val="1200"/>
              </a:spcBef>
            </a:pPr>
            <a:r>
              <a:rPr lang="en-GB" sz="2400" dirty="0">
                <a:solidFill>
                  <a:schemeClr val="tx1"/>
                </a:solidFill>
              </a:rPr>
              <a:t>Forward and back</a:t>
            </a:r>
          </a:p>
          <a:p>
            <a:pPr lvl="1">
              <a:spcBef>
                <a:spcPts val="1200"/>
              </a:spcBef>
            </a:pPr>
            <a:r>
              <a:rPr lang="en-GB" sz="2400" dirty="0">
                <a:solidFill>
                  <a:schemeClr val="tx1"/>
                </a:solidFill>
              </a:rPr>
              <a:t>Left and right</a:t>
            </a:r>
          </a:p>
          <a:p>
            <a:pPr>
              <a:spcBef>
                <a:spcPts val="1200"/>
              </a:spcBef>
            </a:pPr>
            <a:r>
              <a:rPr lang="en-GB" dirty="0">
                <a:solidFill>
                  <a:schemeClr val="tx1"/>
                </a:solidFill>
              </a:rPr>
              <a:t>If we pair these up, we get three axes – </a:t>
            </a:r>
            <a:r>
              <a:rPr lang="en-GB" i="1" dirty="0">
                <a:solidFill>
                  <a:schemeClr val="tx1"/>
                </a:solidFill>
              </a:rPr>
              <a:t>x</a:t>
            </a:r>
            <a:r>
              <a:rPr lang="en-GB" dirty="0">
                <a:solidFill>
                  <a:schemeClr val="tx1"/>
                </a:solidFill>
              </a:rPr>
              <a:t>, </a:t>
            </a:r>
            <a:r>
              <a:rPr lang="en-GB" i="1" dirty="0">
                <a:solidFill>
                  <a:schemeClr val="tx1"/>
                </a:solidFill>
              </a:rPr>
              <a:t>y</a:t>
            </a:r>
            <a:r>
              <a:rPr lang="en-GB" dirty="0">
                <a:solidFill>
                  <a:schemeClr val="tx1"/>
                </a:solidFill>
              </a:rPr>
              <a:t> and </a:t>
            </a:r>
            <a:r>
              <a:rPr lang="en-GB" i="1" dirty="0">
                <a:solidFill>
                  <a:schemeClr val="tx1"/>
                </a:solidFill>
              </a:rPr>
              <a:t>z</a:t>
            </a:r>
          </a:p>
          <a:p>
            <a:pPr>
              <a:spcBef>
                <a:spcPts val="1200"/>
              </a:spcBef>
            </a:pPr>
            <a:r>
              <a:rPr lang="en-GB" dirty="0">
                <a:solidFill>
                  <a:schemeClr val="tx1"/>
                </a:solidFill>
              </a:rPr>
              <a:t>Acceleration can occur along each of the three axes </a:t>
            </a:r>
            <a:r>
              <a:rPr lang="en-GB" i="1" dirty="0">
                <a:solidFill>
                  <a:schemeClr val="tx1"/>
                </a:solidFill>
              </a:rPr>
              <a:t>x</a:t>
            </a:r>
            <a:r>
              <a:rPr lang="en-GB" dirty="0">
                <a:solidFill>
                  <a:schemeClr val="tx1"/>
                </a:solidFill>
              </a:rPr>
              <a:t>, </a:t>
            </a:r>
            <a:r>
              <a:rPr lang="en-GB" i="1" dirty="0">
                <a:solidFill>
                  <a:schemeClr val="tx1"/>
                </a:solidFill>
              </a:rPr>
              <a:t>y</a:t>
            </a:r>
            <a:r>
              <a:rPr lang="en-GB" dirty="0">
                <a:solidFill>
                  <a:schemeClr val="tx1"/>
                </a:solidFill>
              </a:rPr>
              <a:t> and </a:t>
            </a:r>
            <a:r>
              <a:rPr lang="en-GB" i="1" dirty="0">
                <a:solidFill>
                  <a:schemeClr val="tx1"/>
                </a:solidFill>
              </a:rPr>
              <a:t>z</a:t>
            </a:r>
          </a:p>
          <a:p>
            <a:endParaRPr lang="en-GB" dirty="0">
              <a:solidFill>
                <a:schemeClr val="tx1"/>
              </a:solidFill>
            </a:endParaRPr>
          </a:p>
        </p:txBody>
      </p:sp>
      <p:sp>
        <p:nvSpPr>
          <p:cNvPr id="8" name="Freeform: Shape 7">
            <a:extLst>
              <a:ext uri="{FF2B5EF4-FFF2-40B4-BE49-F238E27FC236}">
                <a16:creationId xmlns:a16="http://schemas.microsoft.com/office/drawing/2014/main" id="{3C2761AB-C1BC-4947-A69E-7DD0F1E14495}"/>
              </a:ext>
            </a:extLst>
          </p:cNvPr>
          <p:cNvSpPr/>
          <p:nvPr/>
        </p:nvSpPr>
        <p:spPr>
          <a:xfrm rot="20287332">
            <a:off x="9338980" y="2075168"/>
            <a:ext cx="1164445" cy="2607697"/>
          </a:xfrm>
          <a:custGeom>
            <a:avLst/>
            <a:gdLst>
              <a:gd name="connsiteX0" fmla="*/ 0 w 1137684"/>
              <a:gd name="connsiteY0" fmla="*/ 0 h 1626782"/>
              <a:gd name="connsiteX1" fmla="*/ 10633 w 1137684"/>
              <a:gd name="connsiteY1" fmla="*/ 265814 h 1626782"/>
              <a:gd name="connsiteX2" fmla="*/ 106326 w 1137684"/>
              <a:gd name="connsiteY2" fmla="*/ 212651 h 1626782"/>
              <a:gd name="connsiteX3" fmla="*/ 691116 w 1137684"/>
              <a:gd name="connsiteY3" fmla="*/ 1456661 h 1626782"/>
              <a:gd name="connsiteX4" fmla="*/ 542260 w 1137684"/>
              <a:gd name="connsiteY4" fmla="*/ 1541721 h 1626782"/>
              <a:gd name="connsiteX5" fmla="*/ 1020726 w 1137684"/>
              <a:gd name="connsiteY5" fmla="*/ 1626782 h 1626782"/>
              <a:gd name="connsiteX6" fmla="*/ 1137684 w 1137684"/>
              <a:gd name="connsiteY6" fmla="*/ 1233377 h 1626782"/>
              <a:gd name="connsiteX7" fmla="*/ 999460 w 1137684"/>
              <a:gd name="connsiteY7" fmla="*/ 1297172 h 1626782"/>
              <a:gd name="connsiteX8" fmla="*/ 223284 w 1137684"/>
              <a:gd name="connsiteY8" fmla="*/ 170121 h 1626782"/>
              <a:gd name="connsiteX9" fmla="*/ 297712 w 1137684"/>
              <a:gd name="connsiteY9" fmla="*/ 116958 h 1626782"/>
              <a:gd name="connsiteX10" fmla="*/ 0 w 1137684"/>
              <a:gd name="connsiteY10" fmla="*/ 0 h 162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684" h="1626782">
                <a:moveTo>
                  <a:pt x="0" y="0"/>
                </a:moveTo>
                <a:lnTo>
                  <a:pt x="10633" y="265814"/>
                </a:lnTo>
                <a:lnTo>
                  <a:pt x="106326" y="212651"/>
                </a:lnTo>
                <a:lnTo>
                  <a:pt x="691116" y="1456661"/>
                </a:lnTo>
                <a:lnTo>
                  <a:pt x="542260" y="1541721"/>
                </a:lnTo>
                <a:lnTo>
                  <a:pt x="1020726" y="1626782"/>
                </a:lnTo>
                <a:lnTo>
                  <a:pt x="1137684" y="1233377"/>
                </a:lnTo>
                <a:lnTo>
                  <a:pt x="999460" y="1297172"/>
                </a:lnTo>
                <a:lnTo>
                  <a:pt x="223284" y="170121"/>
                </a:lnTo>
                <a:lnTo>
                  <a:pt x="297712" y="116958"/>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Arrow: Up-Down 3">
            <a:extLst>
              <a:ext uri="{FF2B5EF4-FFF2-40B4-BE49-F238E27FC236}">
                <a16:creationId xmlns:a16="http://schemas.microsoft.com/office/drawing/2014/main" id="{D579852A-979D-4E41-82A5-3E15DFC73175}"/>
              </a:ext>
            </a:extLst>
          </p:cNvPr>
          <p:cNvSpPr/>
          <p:nvPr/>
        </p:nvSpPr>
        <p:spPr>
          <a:xfrm>
            <a:off x="9455774" y="2009552"/>
            <a:ext cx="691116" cy="2796363"/>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Up-Down 4">
            <a:extLst>
              <a:ext uri="{FF2B5EF4-FFF2-40B4-BE49-F238E27FC236}">
                <a16:creationId xmlns:a16="http://schemas.microsoft.com/office/drawing/2014/main" id="{646EB2C3-6673-41A3-899F-646B7CA68036}"/>
              </a:ext>
            </a:extLst>
          </p:cNvPr>
          <p:cNvSpPr/>
          <p:nvPr/>
        </p:nvSpPr>
        <p:spPr>
          <a:xfrm rot="5400000">
            <a:off x="9455773" y="1901960"/>
            <a:ext cx="691116" cy="3054081"/>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857BDC-F315-46FC-9E44-A3DA4FCEAF80}"/>
              </a:ext>
            </a:extLst>
          </p:cNvPr>
          <p:cNvSpPr txBox="1"/>
          <p:nvPr/>
        </p:nvSpPr>
        <p:spPr>
          <a:xfrm>
            <a:off x="8511942" y="3290500"/>
            <a:ext cx="383118"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left</a:t>
            </a:r>
            <a:endParaRPr lang="en-GB" sz="2100" kern="1200" dirty="0">
              <a:solidFill>
                <a:schemeClr val="tx2"/>
              </a:solidFill>
              <a:latin typeface="Lato" panose="020F0502020204030203" pitchFamily="34" charset="0"/>
              <a:ea typeface="+mn-ea"/>
            </a:endParaRPr>
          </a:p>
        </p:txBody>
      </p:sp>
      <p:sp>
        <p:nvSpPr>
          <p:cNvPr id="12" name="TextBox 11">
            <a:extLst>
              <a:ext uri="{FF2B5EF4-FFF2-40B4-BE49-F238E27FC236}">
                <a16:creationId xmlns:a16="http://schemas.microsoft.com/office/drawing/2014/main" id="{58BC0737-9047-430D-9DCD-FA41D2C47C1B}"/>
              </a:ext>
            </a:extLst>
          </p:cNvPr>
          <p:cNvSpPr txBox="1"/>
          <p:nvPr/>
        </p:nvSpPr>
        <p:spPr>
          <a:xfrm>
            <a:off x="10560921" y="3301132"/>
            <a:ext cx="601127"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Right</a:t>
            </a:r>
            <a:endParaRPr lang="en-GB" sz="2100" kern="1200" dirty="0">
              <a:solidFill>
                <a:schemeClr val="tx2"/>
              </a:solidFill>
              <a:latin typeface="Lato" panose="020F0502020204030203" pitchFamily="34" charset="0"/>
              <a:ea typeface="+mn-ea"/>
            </a:endParaRPr>
          </a:p>
        </p:txBody>
      </p:sp>
      <p:sp>
        <p:nvSpPr>
          <p:cNvPr id="13" name="TextBox 12">
            <a:extLst>
              <a:ext uri="{FF2B5EF4-FFF2-40B4-BE49-F238E27FC236}">
                <a16:creationId xmlns:a16="http://schemas.microsoft.com/office/drawing/2014/main" id="{DD49193C-CF96-445A-9ADD-85681EC47039}"/>
              </a:ext>
            </a:extLst>
          </p:cNvPr>
          <p:cNvSpPr txBox="1"/>
          <p:nvPr/>
        </p:nvSpPr>
        <p:spPr>
          <a:xfrm rot="16200000">
            <a:off x="9637023" y="2285588"/>
            <a:ext cx="328616"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kern="1200" dirty="0">
                <a:solidFill>
                  <a:schemeClr val="tx2"/>
                </a:solidFill>
                <a:latin typeface="Lato" panose="020F0502020204030203" pitchFamily="34" charset="0"/>
                <a:ea typeface="+mn-ea"/>
              </a:rPr>
              <a:t>Up</a:t>
            </a:r>
            <a:endParaRPr lang="en-GB" sz="2100" kern="1200" dirty="0">
              <a:solidFill>
                <a:schemeClr val="tx2"/>
              </a:solidFill>
              <a:latin typeface="Lato" panose="020F0502020204030203" pitchFamily="34" charset="0"/>
              <a:ea typeface="+mn-ea"/>
            </a:endParaRPr>
          </a:p>
        </p:txBody>
      </p:sp>
      <p:sp>
        <p:nvSpPr>
          <p:cNvPr id="14" name="TextBox 13">
            <a:extLst>
              <a:ext uri="{FF2B5EF4-FFF2-40B4-BE49-F238E27FC236}">
                <a16:creationId xmlns:a16="http://schemas.microsoft.com/office/drawing/2014/main" id="{75F15F8A-FA55-45F0-B981-9DB9A85ED520}"/>
              </a:ext>
            </a:extLst>
          </p:cNvPr>
          <p:cNvSpPr txBox="1"/>
          <p:nvPr/>
        </p:nvSpPr>
        <p:spPr>
          <a:xfrm rot="16200000">
            <a:off x="9420278" y="4106963"/>
            <a:ext cx="708527"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Down</a:t>
            </a:r>
          </a:p>
        </p:txBody>
      </p:sp>
      <p:sp>
        <p:nvSpPr>
          <p:cNvPr id="15" name="TextBox 14">
            <a:extLst>
              <a:ext uri="{FF2B5EF4-FFF2-40B4-BE49-F238E27FC236}">
                <a16:creationId xmlns:a16="http://schemas.microsoft.com/office/drawing/2014/main" id="{44E5EFC2-E928-47BA-91F5-C4E9D16797D6}"/>
              </a:ext>
            </a:extLst>
          </p:cNvPr>
          <p:cNvSpPr txBox="1"/>
          <p:nvPr/>
        </p:nvSpPr>
        <p:spPr>
          <a:xfrm rot="2919711">
            <a:off x="10196620" y="3852185"/>
            <a:ext cx="509755"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dirty="0" err="1">
                <a:solidFill>
                  <a:schemeClr val="tx2"/>
                </a:solidFill>
                <a:latin typeface="Lato" panose="020F0502020204030203" pitchFamily="34" charset="0"/>
                <a:ea typeface="+mn-ea"/>
              </a:rPr>
              <a:t>Fwd</a:t>
            </a:r>
            <a:endParaRPr lang="en-GB" sz="2100" kern="1200" dirty="0">
              <a:solidFill>
                <a:schemeClr val="tx2"/>
              </a:solidFill>
              <a:latin typeface="Lato" panose="020F0502020204030203" pitchFamily="34" charset="0"/>
              <a:ea typeface="+mn-ea"/>
            </a:endParaRPr>
          </a:p>
        </p:txBody>
      </p:sp>
      <p:sp>
        <p:nvSpPr>
          <p:cNvPr id="16" name="TextBox 15">
            <a:extLst>
              <a:ext uri="{FF2B5EF4-FFF2-40B4-BE49-F238E27FC236}">
                <a16:creationId xmlns:a16="http://schemas.microsoft.com/office/drawing/2014/main" id="{F47EFA38-4586-4F7A-B338-03B3D514BEE6}"/>
              </a:ext>
            </a:extLst>
          </p:cNvPr>
          <p:cNvSpPr txBox="1"/>
          <p:nvPr/>
        </p:nvSpPr>
        <p:spPr>
          <a:xfrm rot="2919711">
            <a:off x="8926866" y="2501756"/>
            <a:ext cx="577081"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Back</a:t>
            </a:r>
          </a:p>
        </p:txBody>
      </p:sp>
      <p:sp>
        <p:nvSpPr>
          <p:cNvPr id="18" name="TextBox 17">
            <a:extLst>
              <a:ext uri="{FF2B5EF4-FFF2-40B4-BE49-F238E27FC236}">
                <a16:creationId xmlns:a16="http://schemas.microsoft.com/office/drawing/2014/main" id="{B8262D24-0F4C-4611-BE4D-9973AEB1C027}"/>
              </a:ext>
            </a:extLst>
          </p:cNvPr>
          <p:cNvSpPr txBox="1"/>
          <p:nvPr/>
        </p:nvSpPr>
        <p:spPr>
          <a:xfrm>
            <a:off x="11199596" y="2994610"/>
            <a:ext cx="126638"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x</a:t>
            </a:r>
          </a:p>
        </p:txBody>
      </p:sp>
      <p:sp>
        <p:nvSpPr>
          <p:cNvPr id="20" name="TextBox 19">
            <a:extLst>
              <a:ext uri="{FF2B5EF4-FFF2-40B4-BE49-F238E27FC236}">
                <a16:creationId xmlns:a16="http://schemas.microsoft.com/office/drawing/2014/main" id="{BF189F01-A2F9-4902-ADC5-27E242222C03}"/>
              </a:ext>
            </a:extLst>
          </p:cNvPr>
          <p:cNvSpPr txBox="1"/>
          <p:nvPr/>
        </p:nvSpPr>
        <p:spPr>
          <a:xfrm>
            <a:off x="9931967" y="1860766"/>
            <a:ext cx="173004" cy="2908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y</a:t>
            </a:r>
          </a:p>
        </p:txBody>
      </p:sp>
      <p:sp>
        <p:nvSpPr>
          <p:cNvPr id="21" name="TextBox 20">
            <a:extLst>
              <a:ext uri="{FF2B5EF4-FFF2-40B4-BE49-F238E27FC236}">
                <a16:creationId xmlns:a16="http://schemas.microsoft.com/office/drawing/2014/main" id="{29063D7E-403A-4B0C-AEC1-215E0A25591F}"/>
              </a:ext>
            </a:extLst>
          </p:cNvPr>
          <p:cNvSpPr txBox="1"/>
          <p:nvPr/>
        </p:nvSpPr>
        <p:spPr>
          <a:xfrm>
            <a:off x="10911098" y="4106962"/>
            <a:ext cx="115416"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z</a:t>
            </a:r>
          </a:p>
        </p:txBody>
      </p:sp>
    </p:spTree>
    <p:extLst>
      <p:ext uri="{BB962C8B-B14F-4D97-AF65-F5344CB8AC3E}">
        <p14:creationId xmlns:p14="http://schemas.microsoft.com/office/powerpoint/2010/main" val="193102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526238" y="350457"/>
            <a:ext cx="10133095" cy="558487"/>
          </a:xfrm>
          <a:prstGeom prst="rect">
            <a:avLst/>
          </a:prstGeom>
        </p:spPr>
        <p:txBody>
          <a:bodyPr vert="horz" lIns="0" tIns="0" rIns="0" bIns="0" rtlCol="0" anchor="b">
            <a:noAutofit/>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GB" dirty="0"/>
              <a:t>Your task</a:t>
            </a:r>
          </a:p>
        </p:txBody>
      </p:sp>
      <p:sp>
        <p:nvSpPr>
          <p:cNvPr id="6" name="TextBox 5">
            <a:extLst>
              <a:ext uri="{FF2B5EF4-FFF2-40B4-BE49-F238E27FC236}">
                <a16:creationId xmlns:a16="http://schemas.microsoft.com/office/drawing/2014/main" id="{AF46F156-4E77-47B0-B715-9F21DF101EEB}"/>
              </a:ext>
            </a:extLst>
          </p:cNvPr>
          <p:cNvSpPr txBox="1"/>
          <p:nvPr/>
        </p:nvSpPr>
        <p:spPr>
          <a:xfrm>
            <a:off x="526238" y="1217449"/>
            <a:ext cx="9119937" cy="1938992"/>
          </a:xfrm>
          <a:prstGeom prst="rect">
            <a:avLst/>
          </a:prstGeom>
          <a:noFill/>
        </p:spPr>
        <p:txBody>
          <a:bodyPr wrap="square" rtlCol="0">
            <a:spAutoFit/>
          </a:bodyPr>
          <a:lstStyle/>
          <a:p>
            <a:pPr marL="457200" indent="-457200">
              <a:buFont typeface="Arial" panose="020B0604020202020204" pitchFamily="34" charset="0"/>
              <a:buChar char="•"/>
            </a:pPr>
            <a:r>
              <a:rPr lang="en-GB" sz="2400" dirty="0"/>
              <a:t>You should now create a device which can measure the acceleration of a baseball bat as it moves towards hitting a ball</a:t>
            </a:r>
          </a:p>
          <a:p>
            <a:pPr marL="457200" indent="-457200">
              <a:buFont typeface="Arial" panose="020B0604020202020204" pitchFamily="34" charset="0"/>
              <a:buChar char="•"/>
            </a:pPr>
            <a:r>
              <a:rPr lang="en-GB" sz="2400" dirty="0"/>
              <a:t>The device should be tested initially without being attached to a bat</a:t>
            </a:r>
          </a:p>
          <a:p>
            <a:pPr marL="457200" indent="-457200">
              <a:buFont typeface="Arial" panose="020B0604020202020204" pitchFamily="34" charset="0"/>
              <a:buChar char="•"/>
            </a:pPr>
            <a:r>
              <a:rPr lang="en-GB" sz="2400" dirty="0"/>
              <a:t>Once the device is working, it should be securely attached to a baseball bat</a:t>
            </a:r>
          </a:p>
        </p:txBody>
      </p:sp>
    </p:spTree>
    <p:extLst>
      <p:ext uri="{BB962C8B-B14F-4D97-AF65-F5344CB8AC3E}">
        <p14:creationId xmlns:p14="http://schemas.microsoft.com/office/powerpoint/2010/main" val="252751737"/>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802</Words>
  <Application>Microsoft Office PowerPoint</Application>
  <PresentationFormat>Widescreen</PresentationFormat>
  <Paragraphs>85</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Baseball bat metrics</vt:lpstr>
      <vt:lpstr>PowerPoint Presentation</vt:lpstr>
      <vt:lpstr>PowerPoint Presentation</vt:lpstr>
      <vt:lpstr>Sensing acceleration</vt:lpstr>
      <vt:lpstr>Acceleration and the accelerometer</vt:lpstr>
      <vt:lpstr>Acceleration and the accelerometer</vt:lpstr>
      <vt:lpstr>The accelerometer</vt:lpstr>
      <vt:lpstr>Three axes – x, y and z</vt:lpstr>
      <vt:lpstr>PowerPoint Presentation</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2021-03-24T13:00:02Z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